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7" r:id="rId3"/>
    <p:sldId id="298" r:id="rId4"/>
    <p:sldId id="299" r:id="rId5"/>
    <p:sldId id="268" r:id="rId6"/>
    <p:sldId id="300" r:id="rId7"/>
    <p:sldId id="301" r:id="rId8"/>
    <p:sldId id="262" r:id="rId9"/>
    <p:sldId id="263" r:id="rId10"/>
    <p:sldId id="269" r:id="rId11"/>
    <p:sldId id="270" r:id="rId12"/>
    <p:sldId id="271" r:id="rId13"/>
    <p:sldId id="272" r:id="rId14"/>
    <p:sldId id="275" r:id="rId15"/>
    <p:sldId id="274" r:id="rId16"/>
    <p:sldId id="277" r:id="rId17"/>
    <p:sldId id="281" r:id="rId18"/>
    <p:sldId id="264" r:id="rId19"/>
    <p:sldId id="282" r:id="rId20"/>
    <p:sldId id="284" r:id="rId21"/>
    <p:sldId id="287" r:id="rId22"/>
    <p:sldId id="285" r:id="rId23"/>
    <p:sldId id="279" r:id="rId24"/>
    <p:sldId id="280" r:id="rId25"/>
    <p:sldId id="289" r:id="rId26"/>
    <p:sldId id="290" r:id="rId27"/>
    <p:sldId id="283" r:id="rId28"/>
    <p:sldId id="291" r:id="rId29"/>
    <p:sldId id="292" r:id="rId30"/>
    <p:sldId id="288" r:id="rId31"/>
    <p:sldId id="286" r:id="rId32"/>
    <p:sldId id="293" r:id="rId33"/>
    <p:sldId id="294" r:id="rId34"/>
    <p:sldId id="261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0F7383-FADE-D54A-9222-FE774F89BA3D}">
          <p14:sldIdLst>
            <p14:sldId id="256"/>
          </p14:sldIdLst>
        </p14:section>
        <p14:section name="sec 1" id="{524D1137-16DF-8E4F-9FFB-F9C382644864}">
          <p14:sldIdLst>
            <p14:sldId id="297"/>
            <p14:sldId id="298"/>
            <p14:sldId id="299"/>
            <p14:sldId id="268"/>
            <p14:sldId id="300"/>
            <p14:sldId id="301"/>
            <p14:sldId id="262"/>
            <p14:sldId id="263"/>
            <p14:sldId id="269"/>
            <p14:sldId id="270"/>
            <p14:sldId id="271"/>
            <p14:sldId id="272"/>
            <p14:sldId id="275"/>
            <p14:sldId id="274"/>
            <p14:sldId id="277"/>
          </p14:sldIdLst>
        </p14:section>
        <p14:section name="sec2" id="{A6008833-251F-8340-B099-9D03A90EE452}">
          <p14:sldIdLst>
            <p14:sldId id="281"/>
            <p14:sldId id="264"/>
            <p14:sldId id="282"/>
            <p14:sldId id="284"/>
            <p14:sldId id="287"/>
            <p14:sldId id="285"/>
            <p14:sldId id="279"/>
            <p14:sldId id="280"/>
            <p14:sldId id="289"/>
            <p14:sldId id="290"/>
            <p14:sldId id="283"/>
            <p14:sldId id="291"/>
            <p14:sldId id="292"/>
            <p14:sldId id="288"/>
            <p14:sldId id="286"/>
            <p14:sldId id="293"/>
            <p14:sldId id="294"/>
            <p14:sldId id="261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7"/>
  </p:normalViewPr>
  <p:slideViewPr>
    <p:cSldViewPr snapToGrid="0">
      <p:cViewPr varScale="1">
        <p:scale>
          <a:sx n="90" d="100"/>
          <a:sy n="90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DDAF7-B4E0-2F4E-8589-09E1984051BC}" type="datetimeFigureOut">
              <a:rPr lang="en-US" smtClean="0"/>
              <a:t>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0BD73-F2F5-F647-8FA9-DF2D73C08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0BD73-F2F5-F647-8FA9-DF2D73C08E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5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4738-4DF9-FE68-0E78-34F4A292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BDD35-B60A-2D32-AEDE-7B378F2F1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FBD6-D4C8-F36D-C096-5A1D44C5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F7CA4-CE93-EE63-0D68-D3AC6A82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E210E-6C30-A2D4-029D-8377CE67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6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70F8-75C5-E689-3B29-709FE67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1EBD0-3054-B81F-AF5F-D5F45930B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D0221-8A33-C21E-AE10-C5A8233E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69170-E8E5-1C16-0A9F-9157EE7C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1900-7049-053A-35E9-84F17BB4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C2008-7E34-0B7A-87BE-1EBDA13D6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DC4EC-215A-4155-EA14-7387510AA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CECB1-6369-B083-5F4F-BCAB59A3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D426-80C4-9D17-A9AB-05EF9696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D84E-9D4E-E842-67E4-6E111E1D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7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1071-9E98-7C59-3668-1189AE13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4690D-A0DC-A9F7-FB4F-69FFAFE8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AA7D-5741-405F-53E9-A6EF8983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593FB-6058-65CD-9003-B0DC19DE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FBE2-3C09-6E3C-28E9-F4AC3F25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2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B8D5-C4EE-D820-12A4-DC229301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87092-47C6-1749-E11C-24794D53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5DB2-C89E-5679-305B-5DD9B128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622FF-F434-2D83-F2F3-4557AEBA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B805-7896-F2D3-FD96-2C1E9085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A6E9-C1AA-D768-8A98-02657728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E10B9-1DC1-71F4-B184-E9479738E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F3907-A4D4-E657-64B8-512F1BFB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7561-0620-2955-D970-F1DBB67F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5C8F0-4731-B7D8-BA8B-C0D082D6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F80DC-B659-566D-61D8-50BA9DB5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F96B-27BC-DBC8-8AC0-47D5474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E6607-C334-CF86-D67E-D19A8E15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62B09-AD00-B31F-0422-B4EC6A67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C2F8B-DF9D-0197-9A33-0A43C30AD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01E5F-954A-0CA6-4FF5-A75849097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D88D1-7D81-3141-B57C-B4EDCC14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CA945-DE3F-551F-B0B7-2B1F0A7A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CD094-4653-49B1-7FDD-445FC74E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2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0280-5541-ECD9-C3F8-51E966E9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EC8E0-B5B2-0582-B61F-ECBE1935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49784-5FB6-5315-4095-FC48F41D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CB491-5366-A2AF-3947-2AFA83B8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B3EB8-D86A-AB78-141D-FB49217B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97904-FDCF-9649-9244-137779F5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EDDE-50B3-F9D1-278C-F799E5EA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3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F5FB-F0F8-C6C8-AC5B-3FBB5B4A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4ED4-3BCB-4662-AF0E-6F0C9C61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3BCDA-CEDA-2A72-3E71-1CE5D7BE1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96AA5-F235-21BD-08D1-F16DA64F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24BF-0BB4-8183-ECF0-2FD33ED1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38511-3D30-A6FA-0B8E-1785BB95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4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917D-FEDD-E09F-5AAD-46E0EEC5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D0367-016D-2EB5-179E-EE73BFA8B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4F9A-43C0-7952-72A6-5D01129C7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143C4-1F12-2F14-8B0A-85E0B915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B8D9-9867-1A8A-C9F8-C9743959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E6F28-5127-E125-EFEA-BCDF41F4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0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9F756-28DA-EC5E-DBEE-5D5F4B0C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EBCBC-6D17-CD8B-62D1-8ACC4D74A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B2862-C0FD-7A28-9A00-65E7FA2A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CFCB60-BAC3-F44A-B228-77ED407C344F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93479-AE44-E64A-D1AC-3818A7A56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78E2-DCD8-4F98-C99D-3515B5703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7F603-5FA9-3C4E-B1B3-7C0DD3CC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23AD-7E5C-F5A5-7401-ECD462E78B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CSC1031: 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4865D-C8D9-5990-30D5-DEFF5E158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Week 2</a:t>
            </a:r>
          </a:p>
          <a:p>
            <a:r>
              <a:rPr lang="en-US" sz="3200" dirty="0"/>
              <a:t>Java Ecosystem</a:t>
            </a:r>
          </a:p>
        </p:txBody>
      </p:sp>
    </p:spTree>
    <p:extLst>
      <p:ext uri="{BB962C8B-B14F-4D97-AF65-F5344CB8AC3E}">
        <p14:creationId xmlns:p14="http://schemas.microsoft.com/office/powerpoint/2010/main" val="74959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2759-E10C-71BE-5C31-70E8D6EC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4200"/>
            <a:ext cx="1233487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C++</a:t>
            </a:r>
          </a:p>
          <a:p>
            <a:r>
              <a:rPr lang="en-US" sz="2200" dirty="0"/>
              <a:t>Source Code (.</a:t>
            </a:r>
            <a:r>
              <a:rPr lang="en-US" sz="2200" dirty="0" err="1"/>
              <a:t>cpp</a:t>
            </a:r>
            <a:r>
              <a:rPr lang="en-US" sz="2200" dirty="0"/>
              <a:t>) -&gt; Compiler -&gt; Assembly Code -&gt; Assembler -&gt; Binary Code (Machine Code)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Java</a:t>
            </a:r>
          </a:p>
          <a:p>
            <a:r>
              <a:rPr lang="en-US" sz="2200" dirty="0"/>
              <a:t>Source Code (.java) -&gt; Compiler (</a:t>
            </a:r>
            <a:r>
              <a:rPr lang="en-US" sz="2200" dirty="0" err="1"/>
              <a:t>javac</a:t>
            </a:r>
            <a:r>
              <a:rPr lang="en-US" sz="2200" dirty="0"/>
              <a:t>) -&gt; Bytecode (.class) -&gt; JVM -&gt; Binary Code (Machine Code)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4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D8AB-98CF-5668-4B2A-4283AC42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Ecosystem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C49D-7EF4-BEF8-39D1-5901DDEC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Key components:</a:t>
            </a:r>
          </a:p>
          <a:p>
            <a:pPr lvl="1"/>
            <a:r>
              <a:rPr lang="en-IE" b="1" dirty="0"/>
              <a:t>JDK</a:t>
            </a:r>
            <a:r>
              <a:rPr lang="en-IE" dirty="0"/>
              <a:t>: Development tools.</a:t>
            </a:r>
          </a:p>
          <a:p>
            <a:pPr lvl="1"/>
            <a:r>
              <a:rPr lang="en-IE" b="1" dirty="0"/>
              <a:t>JVM</a:t>
            </a:r>
            <a:r>
              <a:rPr lang="en-IE" dirty="0"/>
              <a:t>: Runs Java programs.</a:t>
            </a:r>
          </a:p>
          <a:p>
            <a:pPr lvl="1"/>
            <a:r>
              <a:rPr lang="en-IE" b="1" dirty="0"/>
              <a:t>JRE</a:t>
            </a:r>
            <a:r>
              <a:rPr lang="en-IE" dirty="0"/>
              <a:t>: Bridges development and execution.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F21037-0490-E055-375D-2A98C8923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6" t="9931" r="24853" b="7407"/>
          <a:stretch/>
        </p:blipFill>
        <p:spPr bwMode="auto">
          <a:xfrm>
            <a:off x="7137400" y="1304452"/>
            <a:ext cx="4914900" cy="47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7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25C1-8EE4-F7F8-8F37-C171DC98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Development Kit (JDK)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3290E-AAFA-746A-141F-E7DC210F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Purpose: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A toolkit for developers to write, compile, and debug Java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Key Components:</a:t>
            </a:r>
          </a:p>
          <a:p>
            <a:pPr lvl="1"/>
            <a:r>
              <a:rPr lang="en-IE" b="1" dirty="0"/>
              <a:t>Compiler (</a:t>
            </a:r>
            <a:r>
              <a:rPr lang="en-IE" b="1" dirty="0" err="1"/>
              <a:t>javac</a:t>
            </a:r>
            <a:r>
              <a:rPr lang="en-IE" b="1" dirty="0"/>
              <a:t>)</a:t>
            </a:r>
            <a:r>
              <a:rPr lang="en-IE" dirty="0"/>
              <a:t>: Converts source code to bytecode.</a:t>
            </a:r>
          </a:p>
          <a:p>
            <a:pPr lvl="1"/>
            <a:r>
              <a:rPr lang="en-IE" b="1" dirty="0"/>
              <a:t>Debugger (</a:t>
            </a:r>
            <a:r>
              <a:rPr lang="en-IE" b="1" dirty="0" err="1"/>
              <a:t>jdb</a:t>
            </a:r>
            <a:r>
              <a:rPr lang="en-IE" b="1" dirty="0"/>
              <a:t>)</a:t>
            </a:r>
            <a:r>
              <a:rPr lang="en-IE" dirty="0"/>
              <a:t>: Helps identify and fix issues.</a:t>
            </a:r>
          </a:p>
          <a:p>
            <a:pPr lvl="1"/>
            <a:r>
              <a:rPr lang="en-IE" b="1" dirty="0"/>
              <a:t>Libraries and Tools:</a:t>
            </a:r>
            <a:r>
              <a:rPr lang="en-IE" dirty="0"/>
              <a:t> Pre-built code and utilities for development.</a:t>
            </a:r>
          </a:p>
          <a:p>
            <a:r>
              <a:rPr lang="en-IE" b="1" dirty="0"/>
              <a:t>Who uses it?</a:t>
            </a:r>
          </a:p>
          <a:p>
            <a:pPr lvl="1"/>
            <a:r>
              <a:rPr lang="en-IE" dirty="0"/>
              <a:t> Developers building Java applications.</a:t>
            </a:r>
            <a:endParaRPr lang="en-US" dirty="0"/>
          </a:p>
        </p:txBody>
      </p:sp>
      <p:pic>
        <p:nvPicPr>
          <p:cNvPr id="5122" name="Picture 2" descr="What is JDK ( Java Development Kit )? | by Harshit Virkar | Medium">
            <a:extLst>
              <a:ext uri="{FF2B5EF4-FFF2-40B4-BE49-F238E27FC236}">
                <a16:creationId xmlns:a16="http://schemas.microsoft.com/office/drawing/2014/main" id="{25D64A85-22A3-8563-7EBE-1E544866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83" y="4305300"/>
            <a:ext cx="5184117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75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4F26-EE27-1AC7-1655-7082ECCC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Virtual Machine (JVM)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5C3C-7FCE-DF35-FE06-BF95E9784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Purpose: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Runs Java bytecode and ensures platform independence.</a:t>
            </a:r>
          </a:p>
          <a:p>
            <a:r>
              <a:rPr lang="en-IE" b="1" dirty="0"/>
              <a:t>Responsibilities:</a:t>
            </a:r>
          </a:p>
          <a:p>
            <a:pPr lvl="1"/>
            <a:r>
              <a:rPr lang="en-IE" b="1" dirty="0"/>
              <a:t>Bytecode Interpretation:</a:t>
            </a:r>
            <a:r>
              <a:rPr lang="en-IE" dirty="0"/>
              <a:t> Converts .class files into machine code.</a:t>
            </a:r>
          </a:p>
          <a:p>
            <a:pPr lvl="1"/>
            <a:r>
              <a:rPr lang="en-IE" b="1" dirty="0"/>
              <a:t>Memory Management:</a:t>
            </a:r>
            <a:r>
              <a:rPr lang="en-IE" dirty="0"/>
              <a:t> Automatic garbage collection.</a:t>
            </a:r>
          </a:p>
          <a:p>
            <a:pPr lvl="1"/>
            <a:r>
              <a:rPr lang="en-IE" b="1" dirty="0"/>
              <a:t>Security:</a:t>
            </a:r>
            <a:r>
              <a:rPr lang="en-IE" dirty="0"/>
              <a:t> Executes code in a sandboxed environment.</a:t>
            </a:r>
          </a:p>
          <a:p>
            <a:pPr lvl="1"/>
            <a:endParaRPr lang="en-IE" dirty="0"/>
          </a:p>
          <a:p>
            <a:r>
              <a:rPr lang="en-IE" dirty="0"/>
              <a:t>JVM is platform-specific but runs the same bytecode universally.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8918D-FE38-04A5-8E91-B4EC7FD7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5FCD-22F4-044E-EFF1-888F00ED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Virtual Machine (JVM)</a:t>
            </a:r>
            <a:endParaRPr lang="en-US" dirty="0"/>
          </a:p>
        </p:txBody>
      </p:sp>
      <p:pic>
        <p:nvPicPr>
          <p:cNvPr id="8194" name="Picture 2" descr="What is the JVM? With Sketches and Examples">
            <a:extLst>
              <a:ext uri="{FF2B5EF4-FFF2-40B4-BE49-F238E27FC236}">
                <a16:creationId xmlns:a16="http://schemas.microsoft.com/office/drawing/2014/main" id="{89A89B27-788F-9D6C-56C2-4813AA7B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1987550"/>
            <a:ext cx="95123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4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E132-6AC6-15A6-2974-9CC4D5E9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Runtime Environment (JRE)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B207-0952-38C7-9048-DCDB61EF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Purpose: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Provides everything needed to run Java programs.</a:t>
            </a:r>
          </a:p>
          <a:p>
            <a:r>
              <a:rPr lang="en-IE" b="1" dirty="0"/>
              <a:t>Components:</a:t>
            </a:r>
          </a:p>
          <a:p>
            <a:pPr lvl="1"/>
            <a:r>
              <a:rPr lang="en-IE" b="1" dirty="0"/>
              <a:t>JVM</a:t>
            </a:r>
            <a:r>
              <a:rPr lang="en-IE" dirty="0"/>
              <a:t>: Executes bytecode.</a:t>
            </a:r>
          </a:p>
          <a:p>
            <a:pPr lvl="1"/>
            <a:r>
              <a:rPr lang="en-IE" b="1" dirty="0"/>
              <a:t>Libraries:</a:t>
            </a:r>
            <a:r>
              <a:rPr lang="en-IE" dirty="0"/>
              <a:t> Pre-packaged Java APIs for functionality (e.g., </a:t>
            </a:r>
            <a:r>
              <a:rPr lang="en-IE" dirty="0" err="1"/>
              <a:t>java.util</a:t>
            </a:r>
            <a:r>
              <a:rPr lang="en-IE" dirty="0"/>
              <a:t>, </a:t>
            </a:r>
            <a:r>
              <a:rPr lang="en-IE" dirty="0" err="1"/>
              <a:t>java.io</a:t>
            </a:r>
            <a:r>
              <a:rPr lang="en-IE" dirty="0"/>
              <a:t>).</a:t>
            </a:r>
          </a:p>
          <a:p>
            <a:pPr lvl="1"/>
            <a:r>
              <a:rPr lang="en-IE" b="1" dirty="0"/>
              <a:t>Other Tools:</a:t>
            </a:r>
            <a:r>
              <a:rPr lang="en-IE" dirty="0"/>
              <a:t> Assists program execution (e.g., java command).</a:t>
            </a:r>
          </a:p>
          <a:p>
            <a:endParaRPr lang="en-IE" b="1" dirty="0"/>
          </a:p>
          <a:p>
            <a:r>
              <a:rPr lang="en-IE" b="1" dirty="0"/>
              <a:t>Who uses it?</a:t>
            </a:r>
            <a:r>
              <a:rPr lang="en-IE" dirty="0"/>
              <a:t> End-users running Java applications, not writing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2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53358-17D3-97B2-D860-07B3ECBD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ava Virtual Machine - Core java tutorial for beginners">
            <a:extLst>
              <a:ext uri="{FF2B5EF4-FFF2-40B4-BE49-F238E27FC236}">
                <a16:creationId xmlns:a16="http://schemas.microsoft.com/office/drawing/2014/main" id="{8AC51197-4E6F-460C-7BD5-468D949E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89581"/>
            <a:ext cx="10922000" cy="619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272F41-AC40-C34D-08E6-E286CB3F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184230"/>
            <a:ext cx="11938000" cy="68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Source Code → JDK (</a:t>
            </a:r>
            <a:r>
              <a:rPr lang="en-IE" dirty="0" err="1"/>
              <a:t>javac</a:t>
            </a:r>
            <a:r>
              <a:rPr lang="en-IE" dirty="0"/>
              <a:t>) → Bytecode (.class) → JRE (JVM) → Binary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8ECB-9D56-A908-6189-BF069AC4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196272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06B1-4859-5088-F2C4-A17A2DC4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8A82-48FC-E7AA-F482-7290546B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Strong Typing: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Variables must be declared with a specific type (int, String,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Prevents accidental type errors during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Reliability: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Robust exception handling ensures stability.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i="1" dirty="0"/>
              <a:t>Garbage collection </a:t>
            </a:r>
            <a:r>
              <a:rPr lang="en-IE" dirty="0"/>
              <a:t>manages memory automatically.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Security features prevent unauthorized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Java's design focuses on consistent, error-free execution.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1696-EC4D-3607-7470-9564FC52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Main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FDDE-EB05-DE08-A105-7A23B327A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Every Java program starts execution from the </a:t>
            </a:r>
            <a:r>
              <a:rPr lang="en-IE" b="1" u="sng" dirty="0"/>
              <a:t>main</a:t>
            </a:r>
            <a:r>
              <a:rPr lang="en-IE" dirty="0"/>
              <a:t> method</a:t>
            </a:r>
          </a:p>
          <a:p>
            <a:r>
              <a:rPr lang="en-IE" dirty="0"/>
              <a:t>The entry point of a Java program</a:t>
            </a:r>
          </a:p>
          <a:p>
            <a:r>
              <a:rPr lang="en-IE" dirty="0"/>
              <a:t>The JVM looks for the main method to begin execution.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8B1A7-0FE4-3CB7-119E-7862B19D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4459843"/>
            <a:ext cx="56134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EA830-F8D6-2F55-900E-233D0ECEB9CA}"/>
              </a:ext>
            </a:extLst>
          </p:cNvPr>
          <p:cNvSpPr txBox="1"/>
          <p:nvPr/>
        </p:nvSpPr>
        <p:spPr>
          <a:xfrm>
            <a:off x="1079500" y="3838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Accessible to the JVM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319C7-52AF-FA32-179B-3CF72902A359}"/>
              </a:ext>
            </a:extLst>
          </p:cNvPr>
          <p:cNvSpPr txBox="1"/>
          <p:nvPr/>
        </p:nvSpPr>
        <p:spPr>
          <a:xfrm>
            <a:off x="3543300" y="3974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Belongs to the class, not an instance.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0A9F2-0FA1-135D-903A-DF8FCB62A0BC}"/>
              </a:ext>
            </a:extLst>
          </p:cNvPr>
          <p:cNvSpPr txBox="1"/>
          <p:nvPr/>
        </p:nvSpPr>
        <p:spPr>
          <a:xfrm>
            <a:off x="5981700" y="45054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No return value.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C1725-6A0F-9FEB-8FBB-D57F9FEB621B}"/>
              </a:ext>
            </a:extLst>
          </p:cNvPr>
          <p:cNvSpPr txBox="1"/>
          <p:nvPr/>
        </p:nvSpPr>
        <p:spPr>
          <a:xfrm>
            <a:off x="7924800" y="4920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Used for command-line arguments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AC0467-2022-94BC-C079-852F8A338D2D}"/>
              </a:ext>
            </a:extLst>
          </p:cNvPr>
          <p:cNvCxnSpPr/>
          <p:nvPr/>
        </p:nvCxnSpPr>
        <p:spPr>
          <a:xfrm>
            <a:off x="2082800" y="4158774"/>
            <a:ext cx="1790700" cy="12260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DCB0D6-C551-0109-300F-FF78F65F933D}"/>
              </a:ext>
            </a:extLst>
          </p:cNvPr>
          <p:cNvCxnSpPr>
            <a:cxnSpLocks/>
          </p:cNvCxnSpPr>
          <p:nvPr/>
        </p:nvCxnSpPr>
        <p:spPr>
          <a:xfrm flipH="1">
            <a:off x="4622800" y="4324112"/>
            <a:ext cx="254000" cy="106068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ED803F-AABE-8521-E0BA-B7F2DA92BDCF}"/>
              </a:ext>
            </a:extLst>
          </p:cNvPr>
          <p:cNvCxnSpPr>
            <a:cxnSpLocks/>
          </p:cNvCxnSpPr>
          <p:nvPr/>
        </p:nvCxnSpPr>
        <p:spPr>
          <a:xfrm flipH="1">
            <a:off x="5270500" y="4874796"/>
            <a:ext cx="1320800" cy="5100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E3A6EF-42E4-B053-0582-1CDF039C253B}"/>
              </a:ext>
            </a:extLst>
          </p:cNvPr>
          <p:cNvCxnSpPr>
            <a:cxnSpLocks/>
          </p:cNvCxnSpPr>
          <p:nvPr/>
        </p:nvCxnSpPr>
        <p:spPr>
          <a:xfrm flipH="1">
            <a:off x="7023100" y="5270877"/>
            <a:ext cx="1714500" cy="1256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C137-9E76-0914-801B-102D291E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Evolution of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9122-47B5-EE0A-E71F-0C9379D0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IE" b="1" dirty="0"/>
              <a:t>Early Days: </a:t>
            </a:r>
            <a:r>
              <a:rPr lang="en-IE" dirty="0"/>
              <a:t>Machine Code</a:t>
            </a:r>
          </a:p>
          <a:p>
            <a:pPr lvl="1"/>
            <a:r>
              <a:rPr lang="en-IE" dirty="0"/>
              <a:t>Programming with raw binary (0 and 1).</a:t>
            </a:r>
          </a:p>
          <a:p>
            <a:pPr lvl="1"/>
            <a:r>
              <a:rPr lang="en-IE" dirty="0"/>
              <a:t>Extremely error-prone and difficult to read.</a:t>
            </a:r>
          </a:p>
          <a:p>
            <a:pPr lvl="1"/>
            <a:r>
              <a:rPr lang="en-IE" dirty="0"/>
              <a:t>No portability: programs tied to specific hardware.</a:t>
            </a:r>
          </a:p>
          <a:p>
            <a:endParaRPr lang="en-US" dirty="0"/>
          </a:p>
        </p:txBody>
      </p:sp>
      <p:pic>
        <p:nvPicPr>
          <p:cNvPr id="18434" name="Picture 2" descr="Computer Programing a Brief History | Bricsys Blog">
            <a:extLst>
              <a:ext uri="{FF2B5EF4-FFF2-40B4-BE49-F238E27FC236}">
                <a16:creationId xmlns:a16="http://schemas.microsoft.com/office/drawing/2014/main" id="{1184B096-0986-9134-E9DA-C40CA4F6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942167"/>
            <a:ext cx="9398000" cy="391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4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2C88-DB1F-73C2-BD1A-BF6AFDA8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BF9B-848F-FA15-AC17-E725D2DD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IE" i="1" dirty="0" err="1"/>
              <a:t>System.out.println</a:t>
            </a:r>
            <a:r>
              <a:rPr lang="en-IE" i="1" dirty="0"/>
              <a:t>: </a:t>
            </a:r>
            <a:r>
              <a:rPr lang="en-IE" dirty="0"/>
              <a:t>Used to print messages to the console.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/>
              <a:t>What is </a:t>
            </a:r>
            <a:r>
              <a:rPr lang="en-IE" b="1" dirty="0" err="1"/>
              <a:t>System.out</a:t>
            </a:r>
            <a:r>
              <a:rPr lang="en-IE" b="1" dirty="0"/>
              <a:t>?</a:t>
            </a:r>
            <a:endParaRPr lang="en-IE" dirty="0"/>
          </a:p>
          <a:p>
            <a:pPr lvl="1"/>
            <a:r>
              <a:rPr lang="en-IE" dirty="0"/>
              <a:t>A built-in Java class in the </a:t>
            </a:r>
            <a:r>
              <a:rPr lang="en-IE" dirty="0" err="1"/>
              <a:t>java.lang</a:t>
            </a:r>
            <a:r>
              <a:rPr lang="en-IE" dirty="0"/>
              <a:t> package.</a:t>
            </a:r>
          </a:p>
          <a:p>
            <a:pPr lvl="1"/>
            <a:r>
              <a:rPr lang="en-IE" dirty="0"/>
              <a:t>Provides access to system-related functionality.</a:t>
            </a:r>
          </a:p>
          <a:p>
            <a:pPr lvl="1"/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80F44-9734-7AE7-61CA-7278F192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2696240"/>
            <a:ext cx="9620255" cy="13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5753-6E6D-70AE-D136-138876D9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”</a:t>
            </a:r>
            <a:r>
              <a:rPr lang="en-US" i="1" dirty="0"/>
              <a:t>static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38E3-6BB2-EB49-384A-10EB7F49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Java requires methods to exist inside classes.</a:t>
            </a:r>
          </a:p>
          <a:p>
            <a:r>
              <a:rPr lang="en-IE" dirty="0"/>
              <a:t>The </a:t>
            </a:r>
            <a:r>
              <a:rPr lang="en-IE" i="1" dirty="0"/>
              <a:t>static</a:t>
            </a:r>
            <a:r>
              <a:rPr lang="en-IE" dirty="0"/>
              <a:t> keyword allows calling methods without creating an object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10E1D-9E44-F212-AB94-790BFC91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3230563"/>
            <a:ext cx="5765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152D-28B4-E925-D440-9BD25F6E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91FF-25D4-76F3-8828-28CE44C47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Use the </a:t>
            </a:r>
            <a:r>
              <a:rPr lang="en-IE" i="1" dirty="0"/>
              <a:t>Scanner</a:t>
            </a:r>
            <a:r>
              <a:rPr lang="en-IE" dirty="0"/>
              <a:t> class for input</a:t>
            </a:r>
          </a:p>
          <a:p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Key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 err="1"/>
              <a:t>nextLine</a:t>
            </a:r>
            <a:r>
              <a:rPr lang="en-IE" dirty="0"/>
              <a:t>(): Reads a line of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 err="1"/>
              <a:t>nextInt</a:t>
            </a:r>
            <a:r>
              <a:rPr lang="en-IE" dirty="0"/>
              <a:t>(), </a:t>
            </a:r>
            <a:r>
              <a:rPr lang="en-IE" dirty="0" err="1"/>
              <a:t>nextDouble</a:t>
            </a:r>
            <a:r>
              <a:rPr lang="en-IE" dirty="0"/>
              <a:t>(): </a:t>
            </a:r>
          </a:p>
          <a:p>
            <a:pPr lvl="1"/>
            <a:r>
              <a:rPr lang="en-IE" dirty="0"/>
              <a:t>Reads numbers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9DC6F-A2AC-16FC-6EC8-793EB036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0" y="2712244"/>
            <a:ext cx="6007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99EC-9654-9EB9-80B2-78F5A09E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B705-6A0D-4C2F-376A-F5A57A7FD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600"/>
            <a:ext cx="10515600" cy="519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Java supports two main types:</a:t>
            </a:r>
          </a:p>
          <a:p>
            <a:r>
              <a:rPr lang="en-IE" b="1" dirty="0"/>
              <a:t>Primitive Types:</a:t>
            </a:r>
            <a:endParaRPr lang="en-IE" dirty="0"/>
          </a:p>
          <a:p>
            <a:pPr lvl="1"/>
            <a:r>
              <a:rPr lang="en-IE" dirty="0"/>
              <a:t>byte, short, int, long (integer types).</a:t>
            </a:r>
          </a:p>
          <a:p>
            <a:pPr lvl="1"/>
            <a:r>
              <a:rPr lang="en-IE" dirty="0"/>
              <a:t>float, double (floating-point numbers).</a:t>
            </a:r>
          </a:p>
          <a:p>
            <a:pPr lvl="1"/>
            <a:r>
              <a:rPr lang="en-IE" dirty="0"/>
              <a:t>char (single characters).</a:t>
            </a:r>
          </a:p>
          <a:p>
            <a:pPr lvl="1"/>
            <a:r>
              <a:rPr lang="en-IE" dirty="0" err="1"/>
              <a:t>boolean</a:t>
            </a:r>
            <a:r>
              <a:rPr lang="en-IE" dirty="0"/>
              <a:t> (true/false).</a:t>
            </a:r>
          </a:p>
          <a:p>
            <a:r>
              <a:rPr lang="en-IE" b="1" dirty="0"/>
              <a:t>Reference Types:</a:t>
            </a:r>
            <a:endParaRPr lang="en-IE" dirty="0"/>
          </a:p>
          <a:p>
            <a:pPr lvl="1"/>
            <a:r>
              <a:rPr lang="en-IE" dirty="0"/>
              <a:t>Objects and arrays.</a:t>
            </a:r>
          </a:p>
          <a:p>
            <a:pPr lvl="1"/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Why use them?</a:t>
            </a:r>
          </a:p>
          <a:p>
            <a:pPr lvl="1"/>
            <a:r>
              <a:rPr lang="en-IE" dirty="0"/>
              <a:t>Primitives: For efficiency and speed.</a:t>
            </a:r>
          </a:p>
          <a:p>
            <a:pPr lvl="1"/>
            <a:r>
              <a:rPr lang="en-IE" dirty="0"/>
              <a:t>Reference types: For flexibility and object-oriented programming.</a:t>
            </a:r>
          </a:p>
          <a:p>
            <a:pPr lvl="1"/>
            <a:endParaRPr lang="en-IE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6C4AA-62BD-18FF-C09E-608E4998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827213"/>
            <a:ext cx="3835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D761-D6D7-54B2-9C7B-07488795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3AFD-FC2B-4E12-1857-16E06F797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Instead of holding the actual value, a reference type </a:t>
            </a:r>
            <a:r>
              <a:rPr lang="en-IE" b="1" dirty="0"/>
              <a:t>stores a reference (or address)</a:t>
            </a:r>
            <a:r>
              <a:rPr lang="en-IE" dirty="0"/>
              <a:t> that points to the memory location where the object or data is stored.</a:t>
            </a:r>
            <a:endParaRPr lang="en-US" dirty="0"/>
          </a:p>
        </p:txBody>
      </p:sp>
      <p:pic>
        <p:nvPicPr>
          <p:cNvPr id="10242" name="Picture 2" descr="Understanding Value Types and Reference Types in Java | by Enes Ekşi |  Medium">
            <a:extLst>
              <a:ext uri="{FF2B5EF4-FFF2-40B4-BE49-F238E27FC236}">
                <a16:creationId xmlns:a16="http://schemas.microsoft.com/office/drawing/2014/main" id="{2F028287-3547-3E48-8B25-FFAD2F2CE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t="3036" r="4250" b="11396"/>
          <a:stretch/>
        </p:blipFill>
        <p:spPr bwMode="auto">
          <a:xfrm>
            <a:off x="2082800" y="3311525"/>
            <a:ext cx="8255000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02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8CFE-5121-2289-7704-C5839AFC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7DF6-1FD7-DFCB-A16E-9B4DB39E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14900" cy="4879975"/>
          </a:xfrm>
        </p:spPr>
        <p:txBody>
          <a:bodyPr>
            <a:normAutofit/>
          </a:bodyPr>
          <a:lstStyle/>
          <a:p>
            <a:r>
              <a:rPr lang="en-IE" dirty="0"/>
              <a:t>Reference types use </a:t>
            </a:r>
            <a:r>
              <a:rPr lang="en-IE" b="1" dirty="0"/>
              <a:t>heap memory</a:t>
            </a:r>
            <a:r>
              <a:rPr lang="en-IE" dirty="0"/>
              <a:t> for dynamic allocation of objects. </a:t>
            </a:r>
          </a:p>
          <a:p>
            <a:r>
              <a:rPr lang="en-IE" dirty="0"/>
              <a:t>The reference itself resides in the stack memory.</a:t>
            </a:r>
          </a:p>
          <a:p>
            <a:endParaRPr lang="en-IE" dirty="0"/>
          </a:p>
          <a:p>
            <a:r>
              <a:rPr lang="en-IE" b="1" dirty="0"/>
              <a:t>stack</a:t>
            </a:r>
            <a:r>
              <a:rPr lang="en-IE" dirty="0"/>
              <a:t> and </a:t>
            </a:r>
            <a:r>
              <a:rPr lang="en-IE" b="1" dirty="0"/>
              <a:t>heap</a:t>
            </a:r>
            <a:r>
              <a:rPr lang="en-IE" dirty="0"/>
              <a:t> are types of memory areas used by the Java Virtual Machine (JVM) </a:t>
            </a:r>
          </a:p>
          <a:p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6E468-E6C8-CE0B-4D07-3349E50E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365125"/>
            <a:ext cx="50673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9C9ED-1921-B088-4E73-F60E295F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6826"/>
            <a:ext cx="5842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9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3EC9-FB30-A3F0-5231-84870BD9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74CC-4F8A-47E2-C0C9-C9B1137B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0062"/>
            <a:ext cx="10515600" cy="2593975"/>
          </a:xfrm>
        </p:spPr>
        <p:txBody>
          <a:bodyPr>
            <a:normAutofit/>
          </a:bodyPr>
          <a:lstStyle/>
          <a:p>
            <a:r>
              <a:rPr lang="en-IE" b="1" dirty="0"/>
              <a:t>Stack:</a:t>
            </a:r>
            <a:r>
              <a:rPr lang="en-IE" dirty="0"/>
              <a:t> Temporary storage for method execution, local variables, and references.</a:t>
            </a:r>
          </a:p>
          <a:p>
            <a:r>
              <a:rPr lang="en-IE" b="1" dirty="0"/>
              <a:t>Heap:</a:t>
            </a:r>
            <a:r>
              <a:rPr lang="en-IE" dirty="0"/>
              <a:t> Long-term storage for objects and shared data, managed by the garbage collector.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9B23C-06E5-4769-5170-F3FCD0FC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55725"/>
            <a:ext cx="51689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7891B-7BD6-BB21-9B32-3DC116F0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0"/>
            <a:ext cx="5270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ava Data Types. Data types are divided into two groups: | by Taner Özer |  Medium">
            <a:extLst>
              <a:ext uri="{FF2B5EF4-FFF2-40B4-BE49-F238E27FC236}">
                <a16:creationId xmlns:a16="http://schemas.microsoft.com/office/drawing/2014/main" id="{8C40A4D0-1A58-E6FB-2220-9F52C359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1148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54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C72B-5134-67BB-FFFA-32D729DA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6792-4327-5173-18D1-805E9CB9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63" y="1838324"/>
            <a:ext cx="6299200" cy="5019675"/>
          </a:xfrm>
        </p:spPr>
        <p:txBody>
          <a:bodyPr>
            <a:normAutofit/>
          </a:bodyPr>
          <a:lstStyle/>
          <a:p>
            <a:r>
              <a:rPr lang="en-IE" dirty="0"/>
              <a:t>Wrapper classes provide an object representation for primitive types.</a:t>
            </a:r>
          </a:p>
          <a:p>
            <a:r>
              <a:rPr lang="en-IE" dirty="0"/>
              <a:t>Collections like </a:t>
            </a:r>
            <a:r>
              <a:rPr lang="en-IE" dirty="0" err="1"/>
              <a:t>ArrayList</a:t>
            </a:r>
            <a:r>
              <a:rPr lang="en-IE" dirty="0"/>
              <a:t> can only store objects.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Autoboxing / Unboxing</a:t>
            </a:r>
          </a:p>
          <a:p>
            <a:pPr lvl="1"/>
            <a:r>
              <a:rPr lang="en-IE" dirty="0"/>
              <a:t>Conversion of a wrapper type to its primitive and back</a:t>
            </a:r>
          </a:p>
          <a:p>
            <a:pPr lvl="1"/>
            <a:r>
              <a:rPr lang="en-IE" dirty="0"/>
              <a:t>It is automatic</a:t>
            </a:r>
            <a:endParaRPr lang="en-US" dirty="0"/>
          </a:p>
        </p:txBody>
      </p:sp>
      <p:pic>
        <p:nvPicPr>
          <p:cNvPr id="13314" name="Picture 2" descr="Understanding Wrapper Classes in Java | by Anh Trần Tuấn | Medium">
            <a:extLst>
              <a:ext uri="{FF2B5EF4-FFF2-40B4-BE49-F238E27FC236}">
                <a16:creationId xmlns:a16="http://schemas.microsoft.com/office/drawing/2014/main" id="{E1F7827F-7E3F-4F74-FC1E-0B56CA66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0"/>
            <a:ext cx="519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982B0-E711-5BEC-23EA-96805D79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973"/>
          <a:stretch/>
        </p:blipFill>
        <p:spPr>
          <a:xfrm>
            <a:off x="525463" y="3581400"/>
            <a:ext cx="6299201" cy="9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55A4-2741-437B-C3F4-10C30852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the </a:t>
            </a:r>
            <a:r>
              <a:rPr lang="en-IE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en-IE" dirty="0"/>
              <a:t> Keyword in Java?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1FCF-E043-C119-4BA6-11C834AC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en-IE" dirty="0"/>
              <a:t> keyword is used to </a:t>
            </a:r>
            <a:r>
              <a:rPr lang="en-IE" b="1" dirty="0"/>
              <a:t>create objects</a:t>
            </a:r>
            <a:r>
              <a:rPr lang="en-IE" dirty="0"/>
              <a:t> in Java.</a:t>
            </a:r>
          </a:p>
          <a:p>
            <a:r>
              <a:rPr lang="en-IE" dirty="0"/>
              <a:t>It dynamically allocates memory in the </a:t>
            </a:r>
            <a:r>
              <a:rPr lang="en-IE" b="1" dirty="0"/>
              <a:t>heap</a:t>
            </a:r>
            <a:r>
              <a:rPr lang="en-IE" dirty="0"/>
              <a:t> for an object.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Instantiates objects from classes.</a:t>
            </a:r>
          </a:p>
          <a:p>
            <a:r>
              <a:rPr lang="en-IE" dirty="0"/>
              <a:t>Returns a reference to the created object.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AA13-5184-DF79-FF8D-E5E5DA6C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997994"/>
            <a:ext cx="5760464" cy="12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EDAE-988A-282C-1256-7F8AD6D9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3660-BBEA-9C0B-077F-094291E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Evolution of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488A-B376-C324-E54C-E4DF1CDB6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Assembly Language: A Step Forward</a:t>
            </a:r>
            <a:endParaRPr lang="en-IE" dirty="0"/>
          </a:p>
          <a:p>
            <a:pPr lvl="1"/>
            <a:r>
              <a:rPr lang="en-IE" dirty="0"/>
              <a:t>Mnemonic codes (ADD, SUB) instead of binary.</a:t>
            </a:r>
          </a:p>
          <a:p>
            <a:pPr lvl="1"/>
            <a:r>
              <a:rPr lang="en-IE" dirty="0"/>
              <a:t>Easier to understand but still tied to hardware.</a:t>
            </a:r>
          </a:p>
          <a:p>
            <a:pPr lvl="1"/>
            <a:r>
              <a:rPr lang="en-IE" dirty="0"/>
              <a:t>Required an assembler to translate to machine code.</a:t>
            </a:r>
          </a:p>
        </p:txBody>
      </p:sp>
      <p:pic>
        <p:nvPicPr>
          <p:cNvPr id="16386" name="Picture 2" descr="undefined">
            <a:extLst>
              <a:ext uri="{FF2B5EF4-FFF2-40B4-BE49-F238E27FC236}">
                <a16:creationId xmlns:a16="http://schemas.microsoft.com/office/drawing/2014/main" id="{4A66234F-F6FF-AF8A-3345-CF4DE96B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1737"/>
            <a:ext cx="12192000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0322-EC49-6007-E186-E7D5DDAD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Steps when new is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1CB3-DCDE-5ECD-2235-EED0EEEB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0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Allocates memory for the object in the heap.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Initializes instance variables with default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Invokes the </a:t>
            </a:r>
            <a:r>
              <a:rPr lang="en-IE" b="1" u="sng" dirty="0"/>
              <a:t>constructor</a:t>
            </a:r>
            <a:r>
              <a:rPr lang="en-IE" dirty="0"/>
              <a:t> to set initial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Returns the memory reference to the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07D1C-D5BF-4706-C379-0EC45048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63582"/>
            <a:ext cx="6174971" cy="3154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574E-B1B8-0E21-8ED8-B3AA7956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7100"/>
            <a:ext cx="3660344" cy="1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2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62AD-4CB4-C1FF-7FC1-F34141B5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Constructors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6948-19BD-ADE8-4390-83A8B17E7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IE" b="1" dirty="0"/>
              <a:t>What is a Constructor?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A special method used to initialize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Same name as the class.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 return type.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2B4D4-F724-8F85-18E6-36556B8A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7100"/>
            <a:ext cx="50673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D3151-3F6A-BED8-2A41-F07557C9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610100"/>
            <a:ext cx="7112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D27C-BA74-5165-C047-03C8AD2E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855"/>
            <a:ext cx="10515600" cy="1325563"/>
          </a:xfrm>
        </p:spPr>
        <p:txBody>
          <a:bodyPr/>
          <a:lstStyle/>
          <a:p>
            <a:r>
              <a:rPr lang="en-IE" dirty="0"/>
              <a:t>Garbage Collector</a:t>
            </a:r>
            <a:endParaRPr lang="en-US" dirty="0"/>
          </a:p>
        </p:txBody>
      </p:sp>
      <p:pic>
        <p:nvPicPr>
          <p:cNvPr id="14344" name="Picture 8" descr="r/funny - RVA Felt cute. Might collect your trash later, IDK GREENCART FOOD SCRAPS8 YARD TRIMMINGS peon">
            <a:extLst>
              <a:ext uri="{FF2B5EF4-FFF2-40B4-BE49-F238E27FC236}">
                <a16:creationId xmlns:a16="http://schemas.microsoft.com/office/drawing/2014/main" id="{15B1888B-4DAB-6825-57DF-19678627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7" y="-18255"/>
            <a:ext cx="7593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50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8546-8DFC-FA0E-517A-2E5AE487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are Destructors?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5FC-0B87-FE2F-0540-26449DDB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In languages like C++, a destructor is a special method called automatically when an object is destroyed or goes out of scope.</a:t>
            </a:r>
          </a:p>
          <a:p>
            <a:pPr lvl="1"/>
            <a:r>
              <a:rPr lang="en-IE" dirty="0"/>
              <a:t>Release resources like memory, file handles, or network connections</a:t>
            </a:r>
          </a:p>
          <a:p>
            <a:pPr lvl="1"/>
            <a:r>
              <a:rPr lang="en-IE" dirty="0"/>
              <a:t>Prevent resource leaks</a:t>
            </a:r>
          </a:p>
          <a:p>
            <a:endParaRPr lang="en-IE" dirty="0"/>
          </a:p>
          <a:p>
            <a:r>
              <a:rPr lang="en-IE" dirty="0"/>
              <a:t>Java </a:t>
            </a:r>
            <a:r>
              <a:rPr lang="en-IE" b="1" dirty="0"/>
              <a:t>does not have</a:t>
            </a:r>
            <a:r>
              <a:rPr lang="en-IE" dirty="0"/>
              <a:t> destructors because</a:t>
            </a:r>
          </a:p>
          <a:p>
            <a:pPr lvl="1"/>
            <a:r>
              <a:rPr lang="en-IE" dirty="0"/>
              <a:t>Java's Garbage Collector automatically reclaims memory for unused objects</a:t>
            </a:r>
          </a:p>
          <a:p>
            <a:pPr lvl="1"/>
            <a:r>
              <a:rPr lang="en-IE" dirty="0"/>
              <a:t>When there are no more references to an object, it becomes eligible for garbage collection</a:t>
            </a:r>
          </a:p>
          <a:p>
            <a:pPr lvl="1"/>
            <a:r>
              <a:rPr lang="en-IE" dirty="0"/>
              <a:t>there’s no guarantee when an object will be garbage collected</a:t>
            </a:r>
          </a:p>
          <a:p>
            <a:pPr lvl="1"/>
            <a:endParaRPr lang="en-I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9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AA7A-AB1E-5E2D-340F-3C13EE6A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Common Tools for Java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A8BE-5F38-0783-3A15-AACA8672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Key Categories: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IDEs</a:t>
            </a:r>
            <a:r>
              <a:rPr lang="en-IE" dirty="0"/>
              <a:t> for writing and debugging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Build Tools</a:t>
            </a:r>
            <a:r>
              <a:rPr lang="en-IE" dirty="0"/>
              <a:t> for automating compilation and packaging.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Package Management</a:t>
            </a:r>
            <a:r>
              <a:rPr lang="en-IE" dirty="0"/>
              <a:t> for managing libraries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584179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D973-2074-4F2B-B0F3-ADB3F4A3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Integrated Development Environments (IDEs)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89A0E-35D2-6AA1-F2E3-890116B7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Tools that provide an integrated workspace for coding, debugging, and testing Java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Popular IDEs: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b="1" dirty="0"/>
              <a:t>IntelliJ IDEA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b="1" dirty="0"/>
              <a:t>Eclipse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b="1" dirty="0"/>
              <a:t>NetBeans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b="1" dirty="0"/>
          </a:p>
          <a:p>
            <a:pPr marL="285750" indent="-285750"/>
            <a:r>
              <a:rPr lang="en-IE" dirty="0"/>
              <a:t>Code editor with syntax highlighting and autocompletion</a:t>
            </a:r>
          </a:p>
          <a:p>
            <a:pPr marL="285750" indent="-285750"/>
            <a:r>
              <a:rPr lang="en-IE" dirty="0"/>
              <a:t>Debugger for stepping through code</a:t>
            </a:r>
          </a:p>
          <a:p>
            <a:pPr marL="285750" indent="-285750"/>
            <a:r>
              <a:rPr lang="en-IE" dirty="0"/>
              <a:t>Integrated build and version control tools</a:t>
            </a:r>
          </a:p>
          <a:p>
            <a:pPr marL="285750" indent="-285750"/>
            <a:r>
              <a:rPr lang="en-IE" dirty="0"/>
              <a:t>Support for plugins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D966-8761-A625-2316-12586FB8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Build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7BE0-1C6C-48DF-6E1C-B0D40546E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Automate tasks like compiling code, packaging applications, and managing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Popular Build Tools: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b="1" dirty="0"/>
              <a:t>Maven:</a:t>
            </a:r>
            <a:endParaRPr lang="en-IE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E" dirty="0"/>
              <a:t>Uses an XML file (</a:t>
            </a:r>
            <a:r>
              <a:rPr lang="en-IE" dirty="0" err="1"/>
              <a:t>pom.xml</a:t>
            </a:r>
            <a:r>
              <a:rPr lang="en-IE" dirty="0"/>
              <a:t>) for project configuration.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E" dirty="0"/>
              <a:t>Focuses on dependency management and standard project structures.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b="1" dirty="0"/>
              <a:t>Gradle:</a:t>
            </a:r>
            <a:endParaRPr lang="en-IE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E" dirty="0"/>
              <a:t>Uses a Groovy or Kotlin-based build 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4AD9-2265-BC46-37E1-08506C49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Organization of Computer Systems: ISA, Machine Language, Number Systems">
            <a:extLst>
              <a:ext uri="{FF2B5EF4-FFF2-40B4-BE49-F238E27FC236}">
                <a16:creationId xmlns:a16="http://schemas.microsoft.com/office/drawing/2014/main" id="{A3F66820-4E73-C313-6849-07FF8B59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3352800"/>
            <a:ext cx="6502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70DDC-C3FA-CD2E-8952-8B2B0238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Evolution of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9180-CA31-F677-B56F-E1DEAA4A9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8925"/>
            <a:ext cx="10515600" cy="4351338"/>
          </a:xfrm>
        </p:spPr>
        <p:txBody>
          <a:bodyPr/>
          <a:lstStyle/>
          <a:p>
            <a:r>
              <a:rPr lang="en-IE" b="1" dirty="0"/>
              <a:t>High-Level Languages: Abstraction Begins</a:t>
            </a:r>
            <a:endParaRPr lang="en-IE" dirty="0"/>
          </a:p>
          <a:p>
            <a:pPr lvl="1"/>
            <a:r>
              <a:rPr lang="en-IE" dirty="0"/>
              <a:t>Introduction of languages like FORTRAN, C, and Pascal.</a:t>
            </a:r>
          </a:p>
          <a:p>
            <a:pPr lvl="1"/>
            <a:r>
              <a:rPr lang="en-IE" dirty="0"/>
              <a:t>Human-readable syntax (if, while, print).</a:t>
            </a:r>
          </a:p>
          <a:p>
            <a:pPr lvl="1"/>
            <a:r>
              <a:rPr lang="en-IE" dirty="0"/>
              <a:t>Compiled into machine code for execution.</a:t>
            </a:r>
          </a:p>
          <a:p>
            <a:pPr lvl="1"/>
            <a:r>
              <a:rPr lang="en-IE" dirty="0"/>
              <a:t>Limited portability across systems.</a:t>
            </a:r>
          </a:p>
        </p:txBody>
      </p:sp>
    </p:spTree>
    <p:extLst>
      <p:ext uri="{BB962C8B-B14F-4D97-AF65-F5344CB8AC3E}">
        <p14:creationId xmlns:p14="http://schemas.microsoft.com/office/powerpoint/2010/main" val="36009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Garbage Collection : r/ProgrammerHumor">
            <a:extLst>
              <a:ext uri="{FF2B5EF4-FFF2-40B4-BE49-F238E27FC236}">
                <a16:creationId xmlns:a16="http://schemas.microsoft.com/office/drawing/2014/main" id="{085A926E-3CF7-BDC4-D8CD-A87D86F7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7DD16-7489-098C-36EB-9B5FEDE4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936"/>
            <a:ext cx="10515600" cy="1325563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16EE-FFF0-C14D-5268-A7123EF2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33500"/>
            <a:ext cx="5715000" cy="5524499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C++ programs are compiled directly into platform-specific machine code by a compiler (e.g., GCC, MSVC).</a:t>
            </a:r>
          </a:p>
          <a:p>
            <a:r>
              <a:rPr lang="en-IE" dirty="0"/>
              <a:t>The output is tailored for the operating system and processor architecture where it was compiled.</a:t>
            </a:r>
          </a:p>
          <a:p>
            <a:r>
              <a:rPr lang="en-IE" dirty="0"/>
              <a:t>C++ often includes platform-specific system calls and libraries, further limiting portability.</a:t>
            </a:r>
          </a:p>
          <a:p>
            <a:pPr>
              <a:buFont typeface="+mj-lt"/>
              <a:buAutoNum type="arabicPeriod"/>
            </a:pPr>
            <a:endParaRPr lang="en-IE" dirty="0"/>
          </a:p>
          <a:p>
            <a:r>
              <a:rPr lang="en-IE" dirty="0"/>
              <a:t>C++ developers manage memory manually, which can lead to undefined </a:t>
            </a:r>
            <a:r>
              <a:rPr lang="en-IE" dirty="0" err="1"/>
              <a:t>behavior</a:t>
            </a:r>
            <a:r>
              <a:rPr lang="en-IE" dirty="0"/>
              <a:t> on certain platforms if not handled carefully.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7386-94BF-F4AE-05FB-40DD2D7B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Birth of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8865-2441-F4FF-B15C-00B670E9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8525" cy="4351338"/>
          </a:xfrm>
        </p:spPr>
        <p:txBody>
          <a:bodyPr/>
          <a:lstStyle/>
          <a:p>
            <a:r>
              <a:rPr lang="en-IE" b="1" dirty="0"/>
              <a:t>Introduced by Sun Microsystems in 1995.</a:t>
            </a:r>
            <a:endParaRPr lang="en-IE" dirty="0"/>
          </a:p>
          <a:p>
            <a:pPr lvl="1"/>
            <a:r>
              <a:rPr lang="en-IE" dirty="0"/>
              <a:t>Created by James Gosling and his team.</a:t>
            </a:r>
          </a:p>
          <a:p>
            <a:pPr lvl="1"/>
            <a:r>
              <a:rPr lang="en-IE" dirty="0"/>
              <a:t>Originally designed for interactive television systems.</a:t>
            </a:r>
          </a:p>
          <a:p>
            <a:endParaRPr lang="en-US" dirty="0"/>
          </a:p>
        </p:txBody>
      </p:sp>
      <p:pic>
        <p:nvPicPr>
          <p:cNvPr id="19458" name="Picture 2" descr="School of Information Science - Hall of Fame">
            <a:extLst>
              <a:ext uri="{FF2B5EF4-FFF2-40B4-BE49-F238E27FC236}">
                <a16:creationId xmlns:a16="http://schemas.microsoft.com/office/drawing/2014/main" id="{D87E0D07-CDAE-497C-F40A-72100DCFB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17404"/>
            <a:ext cx="3457574" cy="496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cquisition of Sun Microsystems by Oracle Corporation - Wikipedia">
            <a:extLst>
              <a:ext uri="{FF2B5EF4-FFF2-40B4-BE49-F238E27FC236}">
                <a16:creationId xmlns:a16="http://schemas.microsoft.com/office/drawing/2014/main" id="{65A8A580-F5F8-3127-9126-443B1A9F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579106"/>
            <a:ext cx="4552315" cy="19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Oracle Corporation">
            <a:extLst>
              <a:ext uri="{FF2B5EF4-FFF2-40B4-BE49-F238E27FC236}">
                <a16:creationId xmlns:a16="http://schemas.microsoft.com/office/drawing/2014/main" id="{725202EA-483A-CD75-A23C-B3F31512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5554891"/>
            <a:ext cx="515198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Ryan Gosling | Rotten Tomatoes">
            <a:extLst>
              <a:ext uri="{FF2B5EF4-FFF2-40B4-BE49-F238E27FC236}">
                <a16:creationId xmlns:a16="http://schemas.microsoft.com/office/drawing/2014/main" id="{C9C79EB3-578D-DEB4-303B-8B4E636F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97" y="2100027"/>
            <a:ext cx="1253728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8C851-EB6F-46A4-2AA0-B9DA5A80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52" y="1879479"/>
            <a:ext cx="2529052" cy="4978520"/>
          </a:xfrm>
          <a:prstGeom prst="rect">
            <a:avLst/>
          </a:prstGeom>
        </p:spPr>
      </p:pic>
      <p:pic>
        <p:nvPicPr>
          <p:cNvPr id="20482" name="Picture 2" descr="James Gosling">
            <a:extLst>
              <a:ext uri="{FF2B5EF4-FFF2-40B4-BE49-F238E27FC236}">
                <a16:creationId xmlns:a16="http://schemas.microsoft.com/office/drawing/2014/main" id="{0C126704-D70C-7262-CCD8-4AC1BD66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61" y="0"/>
            <a:ext cx="2868872" cy="36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2000 Interview: Dennis Ritchie, Bjarne Stroustrup, and James Gosling –  Sutter's Mill">
            <a:extLst>
              <a:ext uri="{FF2B5EF4-FFF2-40B4-BE49-F238E27FC236}">
                <a16:creationId xmlns:a16="http://schemas.microsoft.com/office/drawing/2014/main" id="{6D501667-F3BB-60EC-0AFE-D985A533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96" y="3608645"/>
            <a:ext cx="8362950" cy="32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1308B-9E63-167C-828B-5EDA628C4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441" y="246538"/>
            <a:ext cx="3082713" cy="306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F483A-CBE5-70A3-AD85-149D3BDFE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206" y="0"/>
            <a:ext cx="3377275" cy="26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A9F1-F0C4-A453-78BA-7C787C44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Platform Independence</a:t>
            </a:r>
            <a:br>
              <a:rPr lang="en-IE" dirty="0"/>
            </a:b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Write Once, Run Anywhere (WORA)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66B0-4AEF-B781-769E-0207CAE69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25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Java programs are compiled into </a:t>
            </a:r>
            <a:r>
              <a:rPr lang="en-IE" b="1" dirty="0"/>
              <a:t>bytecode</a:t>
            </a:r>
            <a:r>
              <a:rPr lang="en-IE" dirty="0"/>
              <a:t>, a universal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Bytecode is executed by the JVM (Java Virtual Machine), which is platform-specific.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This ensures Java programs run on any device with a compatible JVM.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Benefit</a:t>
            </a:r>
            <a:r>
              <a:rPr lang="en-IE" dirty="0"/>
              <a:t>: Eliminates platform-specific dependencies.</a:t>
            </a:r>
          </a:p>
          <a:p>
            <a:endParaRPr lang="en-US" dirty="0"/>
          </a:p>
        </p:txBody>
      </p:sp>
      <p:pic>
        <p:nvPicPr>
          <p:cNvPr id="1028" name="Picture 4" descr="Why is Java so popular? • Vertex Academy">
            <a:extLst>
              <a:ext uri="{FF2B5EF4-FFF2-40B4-BE49-F238E27FC236}">
                <a16:creationId xmlns:a16="http://schemas.microsoft.com/office/drawing/2014/main" id="{B425B9B5-DC7E-C725-38E4-CB01492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4263761"/>
            <a:ext cx="8331200" cy="2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5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2 Java Application Examples Used World-Wide in 2024">
            <a:extLst>
              <a:ext uri="{FF2B5EF4-FFF2-40B4-BE49-F238E27FC236}">
                <a16:creationId xmlns:a16="http://schemas.microsoft.com/office/drawing/2014/main" id="{568CC2CD-02CB-44A6-BD3E-A8301E9CA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7" b="12592"/>
          <a:stretch/>
        </p:blipFill>
        <p:spPr bwMode="auto">
          <a:xfrm>
            <a:off x="0" y="1390650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605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1297</Words>
  <Application>Microsoft Macintosh PowerPoint</Application>
  <PresentationFormat>Widescreen</PresentationFormat>
  <Paragraphs>197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CSC1031: OOP</vt:lpstr>
      <vt:lpstr>The Evolution of Programming</vt:lpstr>
      <vt:lpstr>The Evolution of Programming</vt:lpstr>
      <vt:lpstr>The Evolution of Programming</vt:lpstr>
      <vt:lpstr>C++</vt:lpstr>
      <vt:lpstr>The Birth of Java</vt:lpstr>
      <vt:lpstr>PowerPoint Presentation</vt:lpstr>
      <vt:lpstr>Platform Independence Write Once, Run Anywhere (WORA)</vt:lpstr>
      <vt:lpstr>PowerPoint Presentation</vt:lpstr>
      <vt:lpstr>PowerPoint Presentation</vt:lpstr>
      <vt:lpstr>Java Ecosystem Overview</vt:lpstr>
      <vt:lpstr>Java Development Kit (JDK)</vt:lpstr>
      <vt:lpstr>Java Virtual Machine (JVM)</vt:lpstr>
      <vt:lpstr>Java Virtual Machine (JVM)</vt:lpstr>
      <vt:lpstr>Java Runtime Environment (JRE)</vt:lpstr>
      <vt:lpstr>PowerPoint Presentation</vt:lpstr>
      <vt:lpstr>Java basics</vt:lpstr>
      <vt:lpstr>Strong Typing</vt:lpstr>
      <vt:lpstr>The Main Class</vt:lpstr>
      <vt:lpstr>Java Output</vt:lpstr>
      <vt:lpstr>What is ”static”</vt:lpstr>
      <vt:lpstr>Java Input</vt:lpstr>
      <vt:lpstr>Java Data Types</vt:lpstr>
      <vt:lpstr>Reference type</vt:lpstr>
      <vt:lpstr>Stack and Heap</vt:lpstr>
      <vt:lpstr>Stack and Heap</vt:lpstr>
      <vt:lpstr>PowerPoint Presentation</vt:lpstr>
      <vt:lpstr>Wrappers</vt:lpstr>
      <vt:lpstr>What is the new Keyword in Java?</vt:lpstr>
      <vt:lpstr>Steps when new is used</vt:lpstr>
      <vt:lpstr>Constructors in Java</vt:lpstr>
      <vt:lpstr>Garbage Collector</vt:lpstr>
      <vt:lpstr>What are Destructors?</vt:lpstr>
      <vt:lpstr>Common Tools for Java Development</vt:lpstr>
      <vt:lpstr>Integrated Development Environments (IDEs)</vt:lpstr>
      <vt:lpstr>Build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Mikhail Kudriavtsev</dc:creator>
  <cp:lastModifiedBy>Mikhail Kudriavtsev</cp:lastModifiedBy>
  <cp:revision>4</cp:revision>
  <dcterms:created xsi:type="dcterms:W3CDTF">2025-01-18T12:36:21Z</dcterms:created>
  <dcterms:modified xsi:type="dcterms:W3CDTF">2025-01-20T12:55:45Z</dcterms:modified>
</cp:coreProperties>
</file>